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  <p:sldId id="267" r:id="rId12"/>
    <p:sldId id="268" r:id="rId13"/>
    <p:sldId id="269" r:id="rId14"/>
    <p:sldId id="263" r:id="rId15"/>
  </p:sldIdLst>
  <p:sldSz cx="14630400" cy="8229600"/>
  <p:notesSz cx="8229600" cy="146304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</p:embeddedFont>
    <p:embeddedFont>
      <p:font typeface="Roboto Bold" panose="02000000000000000000" charset="0"/>
      <p:bold r:id="rId23"/>
    </p:embeddedFont>
    <p:embeddedFont>
      <p:font typeface="Roboto Slab" pitchFamily="2" charset="0"/>
      <p:regular r:id="rId24"/>
      <p:bold r:id="rId25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9" d="100"/>
          <a:sy n="79" d="100"/>
        </p:scale>
        <p:origin x="22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49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16451-99FE-5309-6791-B7C74C5A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D458C-71FB-1367-3E09-1DA1B5F4F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98E00-A3D7-F8A4-34C8-386526D87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4F8EB-0098-0C11-2F9D-F38B8C6A4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29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8607A-1EF2-2C75-3712-9BA81552D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077EE-2763-D39A-B47F-5F016DD7C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B369E-7F0B-6EF8-663F-E8C5FDE83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D2FB-3197-4ED4-728F-B03A78CD3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42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91F9E-9AB8-8912-D849-294CAEEE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E4E79-45B9-3D7E-9A0C-3AF85C3F3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1072A-6685-9EFF-F042-51DAE67C3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F06AE-902D-9444-43F4-EDE6E2B252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07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8F89D-4F68-33D3-FB4F-24FB8055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55536-4455-C3C3-D1BC-42D03E0A4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B8A54-95BC-A8C2-4121-FD6A64A44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F720C-B765-E056-5572-DE84E97D0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01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46D01-22B0-99EA-622D-453B1900A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724B5-5066-2B87-0273-1AB258E17D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66693-9CF4-2615-C7C9-A5FB2AE48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5A9F3-FF4D-2789-C24E-770E1DF187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08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D54A0-FBAE-8AB2-13E7-1263B08D6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3A4F2F-AE90-BF27-11E1-6DB5D4367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200D8-6C64-AB9A-38C9-C0636A5D5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E7CD4-9B14-170F-1CB1-8A2BBC573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tebeosfera.com/entidades/universidad_de_salerno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wallpaperflare.com/search?wallpaper=appliance&amp;page=2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ogos-world.net/microsoft-unveils-a-clean-logo-for-the-azure-product/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t.vikidia.org/wiki/Ner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t.vikidia.org/wiki/Ner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hinksproutinfotech.com/news/telegram-premium-subscription-now-official-offers-additional-features/" TargetMode="Externa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ogos-world.net/microsoft-unveils-a-clean-logo-for-the-azure-product/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7809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9452669" y="2473079"/>
            <a:ext cx="4869061" cy="32478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911662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LearnEnglish</a:t>
            </a:r>
            <a:r>
              <a:rPr lang="en-US" sz="6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Il Tuo Insegnante di Inglese su Telegram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864037" y="554057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 Telegram per migliorare la pronuncia inglese.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4037" y="621327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8" name="Image 2"/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8103244" y="7071387"/>
            <a:ext cx="973768" cy="9737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64037" y="6212660"/>
            <a:ext cx="146065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6E5E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Emanuele Ugo Musto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A211-A952-0906-710D-64C60D4F6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458C226-437E-1475-1628-C305F0E4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pic>
        <p:nvPicPr>
          <p:cNvPr id="3" name="Image 1">
            <a:extLst>
              <a:ext uri="{FF2B5EF4-FFF2-40B4-BE49-F238E27FC236}">
                <a16:creationId xmlns:a16="http://schemas.microsoft.com/office/drawing/2014/main" id="{F90CAD10-DBFD-9D1B-746D-34CA131FF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046" r="4046"/>
          <a:stretch/>
        </p:blipFill>
        <p:spPr>
          <a:xfrm>
            <a:off x="9357598" y="2359223"/>
            <a:ext cx="5059204" cy="309635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AE249CA-10C2-3983-C560-1E280D755E49}"/>
              </a:ext>
            </a:extLst>
          </p:cNvPr>
          <p:cNvSpPr/>
          <p:nvPr/>
        </p:nvSpPr>
        <p:spPr>
          <a:xfrm>
            <a:off x="597932" y="469821"/>
            <a:ext cx="4969431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Vantaggi di Azure (2)</a:t>
            </a:r>
            <a:endParaRPr lang="en-US" sz="335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EF6D056-A893-9A69-B326-F6A92900AFAC}"/>
              </a:ext>
            </a:extLst>
          </p:cNvPr>
          <p:cNvSpPr txBox="1"/>
          <p:nvPr/>
        </p:nvSpPr>
        <p:spPr>
          <a:xfrm>
            <a:off x="597932" y="1327450"/>
            <a:ext cx="731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3. Servizi Cognitivi: AI Accessibile</a:t>
            </a:r>
          </a:p>
          <a:p>
            <a:r>
              <a:rPr lang="it-IT" dirty="0">
                <a:solidFill>
                  <a:schemeClr val="bg1"/>
                </a:solidFill>
              </a:rPr>
              <a:t>Azure Cognitive Services democratizza l'accesso all'intelligenza artificiale, rendendo disponibili avanzate capacità di AI senza necessità di expertise specifica. 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Servizi disponibili usati come Speech Services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Text-to-Speech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Speech-to-Text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Analisi della pronuncia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Servizio di traduzione</a:t>
            </a:r>
          </a:p>
        </p:txBody>
      </p:sp>
    </p:spTree>
    <p:extLst>
      <p:ext uri="{BB962C8B-B14F-4D97-AF65-F5344CB8AC3E}">
        <p14:creationId xmlns:p14="http://schemas.microsoft.com/office/powerpoint/2010/main" val="424675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CAB01-5809-67EB-53D4-8595F4FD4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nero, oscurità, fuochi d'artificio&#10;&#10;Descrizione generata automaticamente">
            <a:extLst>
              <a:ext uri="{FF2B5EF4-FFF2-40B4-BE49-F238E27FC236}">
                <a16:creationId xmlns:a16="http://schemas.microsoft.com/office/drawing/2014/main" id="{E210C3CE-CB52-3104-54E8-8BDC3F0A6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01047" y="-5455"/>
            <a:ext cx="8329353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C14A93F-76E8-2FAA-6F43-8F5A0DCE2314}"/>
              </a:ext>
            </a:extLst>
          </p:cNvPr>
          <p:cNvSpPr/>
          <p:nvPr/>
        </p:nvSpPr>
        <p:spPr>
          <a:xfrm>
            <a:off x="597932" y="469821"/>
            <a:ext cx="4969431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Come </a:t>
            </a:r>
            <a:r>
              <a:rPr lang="en-US" sz="33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funziona</a:t>
            </a:r>
            <a:endParaRPr lang="en-US" sz="335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E158FCE-E5E2-6376-A806-057BE8D2ACA6}"/>
              </a:ext>
            </a:extLst>
          </p:cNvPr>
          <p:cNvSpPr txBox="1"/>
          <p:nvPr/>
        </p:nvSpPr>
        <p:spPr>
          <a:xfrm>
            <a:off x="597932" y="1378191"/>
            <a:ext cx="496943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Quando l'utente invia il comando /start, il bot risponde avviando il quiz. La funzione </a:t>
            </a:r>
            <a:r>
              <a:rPr lang="it-IT" dirty="0" err="1">
                <a:solidFill>
                  <a:schemeClr val="bg1"/>
                </a:solidFill>
              </a:rPr>
              <a:t>queryDatabase</a:t>
            </a:r>
            <a:r>
              <a:rPr lang="it-IT" dirty="0">
                <a:solidFill>
                  <a:schemeClr val="bg1"/>
                </a:solidFill>
              </a:rPr>
              <a:t>() (non mostrata qui) viene chiamata per recuperare 10 frasi casuali dal database, che vengono poi memorizzate nello stato del quiz per l'</a:t>
            </a:r>
            <a:r>
              <a:rPr lang="it-IT" dirty="0" err="1">
                <a:solidFill>
                  <a:schemeClr val="bg1"/>
                </a:solidFill>
              </a:rPr>
              <a:t>utente.La</a:t>
            </a:r>
            <a:r>
              <a:rPr lang="it-IT" dirty="0">
                <a:solidFill>
                  <a:schemeClr val="bg1"/>
                </a:solidFill>
              </a:rPr>
              <a:t> funzione </a:t>
            </a:r>
            <a:r>
              <a:rPr lang="it-IT" dirty="0" err="1">
                <a:solidFill>
                  <a:schemeClr val="bg1"/>
                </a:solidFill>
              </a:rPr>
              <a:t>sendNextQuestion</a:t>
            </a:r>
            <a:r>
              <a:rPr lang="it-IT" dirty="0">
                <a:solidFill>
                  <a:schemeClr val="bg1"/>
                </a:solidFill>
              </a:rPr>
              <a:t>() si occupa di inviare la domanda successiva all'utente, tenendo traccia del punteggio e del numero di domande. Quando tutte le 10 domande sono state inviate, il bot invia il punteggio finale all'</a:t>
            </a:r>
            <a:r>
              <a:rPr lang="it-IT" dirty="0" err="1">
                <a:solidFill>
                  <a:schemeClr val="bg1"/>
                </a:solidFill>
              </a:rPr>
              <a:t>utente.Questa</a:t>
            </a:r>
            <a:r>
              <a:rPr lang="it-IT" dirty="0">
                <a:solidFill>
                  <a:schemeClr val="bg1"/>
                </a:solidFill>
              </a:rPr>
              <a:t> logica di gestione del quiz separa chiaramente le responsabilità di inizializzazione, invio delle domande e verifica del completamento, rendendo il codice più leggibile e </a:t>
            </a:r>
            <a:r>
              <a:rPr lang="it-IT" dirty="0" err="1">
                <a:solidFill>
                  <a:schemeClr val="bg1"/>
                </a:solidFill>
              </a:rPr>
              <a:t>manutenibile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13965D-97CA-94C2-C71F-D5098423E4FE}"/>
              </a:ext>
            </a:extLst>
          </p:cNvPr>
          <p:cNvSpPr txBox="1"/>
          <p:nvPr/>
        </p:nvSpPr>
        <p:spPr>
          <a:xfrm>
            <a:off x="7171260" y="1003816"/>
            <a:ext cx="7315200" cy="621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Start the quiz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bot.onText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/\/start/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(msg)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msg.chat.id;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phrases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queryDatabase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quizState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{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score: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questionCounter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currentQuestion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phrases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phrases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sendNextQuestion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console.error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starting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quiz:"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bot.sendMessage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"Sorry, I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couldn't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start the quiz.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Please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again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later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>
              <a:lnSpc>
                <a:spcPts val="1425"/>
              </a:lnSpc>
            </a:pPr>
            <a:b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Send </a:t>
            </a:r>
            <a:r>
              <a:rPr lang="it-IT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it-IT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question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sendNextQuestion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state =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quizState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state.questionCounter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state.phrases.length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bot.sendMessage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`Quiz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Your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score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state.score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quizState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state.questionCounter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state.currentQuestion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state.phrases.pop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bot.sendMessage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state.questionCounter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/10: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it-IT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state.currentQuestion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</a:pP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6327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D02EE-D613-4B92-2F8B-1F6CA5FC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C4E237C-D878-A92E-6F58-7F26B74A41A3}"/>
              </a:ext>
            </a:extLst>
          </p:cNvPr>
          <p:cNvSpPr/>
          <p:nvPr/>
        </p:nvSpPr>
        <p:spPr>
          <a:xfrm>
            <a:off x="597932" y="469821"/>
            <a:ext cx="4969431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Come </a:t>
            </a:r>
            <a:r>
              <a:rPr lang="en-US" sz="33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funziona</a:t>
            </a: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2</a:t>
            </a:r>
            <a:endParaRPr lang="en-US" sz="335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F89AE6E-4F87-976D-69C6-8F0188400C43}"/>
              </a:ext>
            </a:extLst>
          </p:cNvPr>
          <p:cNvSpPr txBox="1"/>
          <p:nvPr/>
        </p:nvSpPr>
        <p:spPr>
          <a:xfrm>
            <a:off x="597932" y="1378191"/>
            <a:ext cx="496943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Quando l'utente invia un messaggio vocale, il bot lo scarica e lo converte dal formato .</a:t>
            </a:r>
            <a:r>
              <a:rPr lang="it-IT" dirty="0" err="1">
                <a:solidFill>
                  <a:schemeClr val="bg1"/>
                </a:solidFill>
              </a:rPr>
              <a:t>ogg</a:t>
            </a:r>
            <a:r>
              <a:rPr lang="it-IT" dirty="0">
                <a:solidFill>
                  <a:schemeClr val="bg1"/>
                </a:solidFill>
              </a:rPr>
              <a:t> al formato .wav utilizzando </a:t>
            </a:r>
            <a:r>
              <a:rPr lang="it-IT" dirty="0" err="1">
                <a:solidFill>
                  <a:schemeClr val="bg1"/>
                </a:solidFill>
              </a:rPr>
              <a:t>FFmpeg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r>
              <a:rPr lang="it-IT" dirty="0">
                <a:solidFill>
                  <a:schemeClr val="bg1"/>
                </a:solidFill>
              </a:rPr>
              <a:t>Dopodiché, configura il riconoscimento vocale e la valutazione della pronuncia utilizzando la libreria </a:t>
            </a:r>
            <a:r>
              <a:rPr lang="it-IT" dirty="0" err="1">
                <a:solidFill>
                  <a:schemeClr val="bg1"/>
                </a:solidFill>
              </a:rPr>
              <a:t>microsoft</a:t>
            </a:r>
            <a:r>
              <a:rPr lang="it-IT" dirty="0">
                <a:solidFill>
                  <a:schemeClr val="bg1"/>
                </a:solidFill>
              </a:rPr>
              <a:t>-</a:t>
            </a:r>
            <a:r>
              <a:rPr lang="it-IT" dirty="0" err="1">
                <a:solidFill>
                  <a:schemeClr val="bg1"/>
                </a:solidFill>
              </a:rPr>
              <a:t>cognitiveservices</a:t>
            </a:r>
            <a:r>
              <a:rPr lang="it-IT" dirty="0">
                <a:solidFill>
                  <a:schemeClr val="bg1"/>
                </a:solidFill>
              </a:rPr>
              <a:t>-speech-</a:t>
            </a:r>
            <a:r>
              <a:rPr lang="it-IT" dirty="0" err="1">
                <a:solidFill>
                  <a:schemeClr val="bg1"/>
                </a:solidFill>
              </a:rPr>
              <a:t>sdk.Il</a:t>
            </a:r>
            <a:r>
              <a:rPr lang="it-IT" dirty="0">
                <a:solidFill>
                  <a:schemeClr val="bg1"/>
                </a:solidFill>
              </a:rPr>
              <a:t> codice crea un </a:t>
            </a:r>
            <a:r>
              <a:rPr lang="it-IT" dirty="0" err="1">
                <a:solidFill>
                  <a:schemeClr val="bg1"/>
                </a:solidFill>
              </a:rPr>
              <a:t>SpeechRecognizer</a:t>
            </a:r>
            <a:r>
              <a:rPr lang="it-IT" dirty="0">
                <a:solidFill>
                  <a:schemeClr val="bg1"/>
                </a:solidFill>
              </a:rPr>
              <a:t> con le configurazioni appropriate, inclusa la lingua di riconoscimento e i parametri per la valutazione della pronuncia. Infine, viene chiamato il metodo </a:t>
            </a:r>
            <a:r>
              <a:rPr lang="it-IT" dirty="0" err="1">
                <a:solidFill>
                  <a:schemeClr val="bg1"/>
                </a:solidFill>
              </a:rPr>
              <a:t>recognizeOnceAsync</a:t>
            </a:r>
            <a:r>
              <a:rPr lang="it-IT" dirty="0">
                <a:solidFill>
                  <a:schemeClr val="bg1"/>
                </a:solidFill>
              </a:rPr>
              <a:t>() per effettuare il riconoscimento vocale e la </a:t>
            </a:r>
            <a:r>
              <a:rPr lang="it-IT" dirty="0" err="1">
                <a:solidFill>
                  <a:schemeClr val="bg1"/>
                </a:solidFill>
              </a:rPr>
              <a:t>valutazione.Questa</a:t>
            </a:r>
            <a:r>
              <a:rPr lang="it-IT" dirty="0">
                <a:solidFill>
                  <a:schemeClr val="bg1"/>
                </a:solidFill>
              </a:rPr>
              <a:t> sezione dimostra come il bot sfrutta i servizi vocali Azure per fornire funzionalità avanzate di riconoscimento e valutazione della pronuncia, senza dover implementare internamente tali capacità.</a:t>
            </a:r>
          </a:p>
        </p:txBody>
      </p:sp>
      <p:pic>
        <p:nvPicPr>
          <p:cNvPr id="3" name="Immagine 2" descr="Immagine che contiene nero, oscurità, fuochi d'artificio&#10;&#10;Descrizione generata automaticamente">
            <a:extLst>
              <a:ext uri="{FF2B5EF4-FFF2-40B4-BE49-F238E27FC236}">
                <a16:creationId xmlns:a16="http://schemas.microsoft.com/office/drawing/2014/main" id="{700516D6-BAF3-E998-AAB9-B0479E02A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86189" y="0"/>
            <a:ext cx="7544211" cy="82296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34ACB8-F364-4D25-8D72-C9ECD31846A3}"/>
              </a:ext>
            </a:extLst>
          </p:cNvPr>
          <p:cNvSpPr txBox="1"/>
          <p:nvPr/>
        </p:nvSpPr>
        <p:spPr>
          <a:xfrm>
            <a:off x="7597833" y="56164"/>
            <a:ext cx="7544211" cy="8521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Configurazione del riconoscimento vocale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speechConfig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sdk.SpeechConfig.fromSubscription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subscriptionKey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serviceRegion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speechConfig.speechRecognitionLanguage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"en-US"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audioConfig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sdk.AudioConfig.fromWavFileInput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fs.readFileSync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tempWavPath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recognizer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sdk.SpeechRecognizer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speechConfig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audioConfig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Configurazione della valutazione della pronuncia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state =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quizState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pronunciationAssessmentConfig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sdk.PronunciationAssessmentConfig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state.currentQuestion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sdk.PronunciationAssessmentGradingSystem.</a:t>
            </a:r>
            <a:r>
              <a:rPr lang="it-IT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HundredMark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sdk.PronunciationAssessmentGranularity.</a:t>
            </a:r>
            <a:r>
              <a:rPr lang="it-IT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Phoneme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</a:pP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pronunciationAssessmentConfig.applyTo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recognizer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score = 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recognizer.recognizeOnceAsync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parsedJSON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JSON.parse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result.json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parsedJSON.Offset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score =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Math.floor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parsedJSON.NBest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PronunciationAssessment.AccuracyScore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parsedJSON.NBest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PronunciationAssessment.FluencyScore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parsedJSON.NBest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PronunciationAssessment.CompletenessScore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parsedJSON.NBest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PronunciationAssessment.PronScore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pPr>
              <a:lnSpc>
                <a:spcPts val="1425"/>
              </a:lnSpc>
            </a:pP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`Risultati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Punteggio totale: 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bot.sendMessage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bot.sendMessage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'Impossibile comprendere audio'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score = 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</a:pP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state =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quizState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state.score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score;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bot.sendMessage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`Punteggio per questa domanda: 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sendNextQuestion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26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41D90-D700-219E-98FC-A7E525688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0FFAA17-050B-5DCE-D85B-29757183C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pic>
        <p:nvPicPr>
          <p:cNvPr id="3" name="Image 1">
            <a:extLst>
              <a:ext uri="{FF2B5EF4-FFF2-40B4-BE49-F238E27FC236}">
                <a16:creationId xmlns:a16="http://schemas.microsoft.com/office/drawing/2014/main" id="{05F30697-E32C-1BBD-ED93-07F7E44BC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046" r="4046"/>
          <a:stretch/>
        </p:blipFill>
        <p:spPr>
          <a:xfrm>
            <a:off x="9357598" y="2359223"/>
            <a:ext cx="5059204" cy="309635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A12C684-4A30-0B07-176C-EABB63A73299}"/>
              </a:ext>
            </a:extLst>
          </p:cNvPr>
          <p:cNvSpPr/>
          <p:nvPr/>
        </p:nvSpPr>
        <p:spPr>
          <a:xfrm>
            <a:off x="597932" y="469821"/>
            <a:ext cx="4969431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Possibili</a:t>
            </a: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33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sviluppi</a:t>
            </a: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33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futuri</a:t>
            </a:r>
            <a:endParaRPr lang="en-US" sz="335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2F54D69-00D2-844D-95B2-C7047E6C57A3}"/>
              </a:ext>
            </a:extLst>
          </p:cNvPr>
          <p:cNvSpPr txBox="1"/>
          <p:nvPr/>
        </p:nvSpPr>
        <p:spPr>
          <a:xfrm>
            <a:off x="597932" y="1327450"/>
            <a:ext cx="7315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Breve Termine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Miglioramenti sicurezza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Ottimizzazione database come il salvataggio dei vari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Sistema di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Dashboard base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Medio Lungo Termine: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Nuove lingue: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Spagnolo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Francese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Tedesco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Cinese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Contenuti premium per sostenere costi</a:t>
            </a:r>
          </a:p>
        </p:txBody>
      </p:sp>
    </p:spTree>
    <p:extLst>
      <p:ext uri="{BB962C8B-B14F-4D97-AF65-F5344CB8AC3E}">
        <p14:creationId xmlns:p14="http://schemas.microsoft.com/office/powerpoint/2010/main" val="182129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39" y="2468999"/>
            <a:ext cx="4937403" cy="32916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4829" y="673418"/>
            <a:ext cx="7003137" cy="686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Inizia Ora con LeanEnglish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829" y="1688783"/>
            <a:ext cx="1097756" cy="175641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81912" y="1908334"/>
            <a:ext cx="2744510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Apri Telegram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81912" y="2383036"/>
            <a:ext cx="618005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Cerca</a:t>
            </a: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LeanEnglishBot</a:t>
            </a: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829" y="3445193"/>
            <a:ext cx="1097756" cy="175641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81912" y="3664744"/>
            <a:ext cx="2744510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Premi Start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81912" y="4139446"/>
            <a:ext cx="618005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 '/start' per iniziare.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829" y="5201603"/>
            <a:ext cx="1097756" cy="17564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81912" y="5421154"/>
            <a:ext cx="2744510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Inizia Sessione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681912" y="5895856"/>
            <a:ext cx="618005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 /start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</a:t>
            </a:r>
            <a:r>
              <a:rPr lang="en-US" sz="17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manda</a:t>
            </a: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 </a:t>
            </a:r>
            <a:r>
              <a:rPr lang="en-US" sz="17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messaggio</a:t>
            </a: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vocale</a:t>
            </a: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leggendo</a:t>
            </a: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 </a:t>
            </a:r>
            <a:r>
              <a:rPr lang="en-US" sz="17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frase</a:t>
            </a: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inviata</a:t>
            </a: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dal bot</a:t>
            </a: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6254829" y="7204948"/>
            <a:ext cx="7607141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FD83715-D6A2-861A-FB6D-044BDA06BE9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948" t="10047" r="10970" b="17331"/>
          <a:stretch/>
        </p:blipFill>
        <p:spPr>
          <a:xfrm>
            <a:off x="11342670" y="2865952"/>
            <a:ext cx="2208943" cy="225216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FFB1B0D-B81F-F210-E2A0-616EE5265C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98858" y="7709147"/>
            <a:ext cx="1926498" cy="5101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0385"/>
          </a:xfrm>
          <a:prstGeom prst="rect">
            <a:avLst/>
          </a:prstGeom>
        </p:spPr>
      </p:pic>
      <p:pic>
        <p:nvPicPr>
          <p:cNvPr id="3" name="Image 1" descr="Imprenditrice che raccoglie le idee davanti a una lavagna in ufficio"/>
          <p:cNvPicPr>
            <a:picLocks noChangeAspect="1"/>
          </p:cNvPicPr>
          <p:nvPr/>
        </p:nvPicPr>
        <p:blipFill>
          <a:blip r:embed="rId4"/>
          <a:srcRect l="790" r="790"/>
          <a:stretch/>
        </p:blipFill>
        <p:spPr>
          <a:xfrm>
            <a:off x="5638800" y="404931"/>
            <a:ext cx="3352800" cy="22705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2489" y="3757970"/>
            <a:ext cx="6160770" cy="769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Il Problema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2489" y="5174694"/>
            <a:ext cx="554355" cy="554355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2"/>
          <p:cNvSpPr/>
          <p:nvPr/>
        </p:nvSpPr>
        <p:spPr>
          <a:xfrm>
            <a:off x="1063466" y="5266968"/>
            <a:ext cx="152400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1663184" y="5174694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Tempo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663184" y="5707380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Difficoltà a trovare tempo per studiare l'inglese.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7438430" y="5174694"/>
            <a:ext cx="554355" cy="554355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6"/>
          <p:cNvSpPr/>
          <p:nvPr/>
        </p:nvSpPr>
        <p:spPr>
          <a:xfrm>
            <a:off x="7613452" y="5266968"/>
            <a:ext cx="204192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8239125" y="5174694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Pratica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8239125" y="5707380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Mancanza di pratica nella pronuncia.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2489" y="6625233"/>
            <a:ext cx="554355" cy="554355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4" name="Text 10"/>
          <p:cNvSpPr/>
          <p:nvPr/>
        </p:nvSpPr>
        <p:spPr>
          <a:xfrm>
            <a:off x="1039773" y="6717506"/>
            <a:ext cx="199668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1"/>
          <p:cNvSpPr/>
          <p:nvPr/>
        </p:nvSpPr>
        <p:spPr>
          <a:xfrm>
            <a:off x="1663184" y="6625233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Costi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1663184" y="7157918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Costo elevato delle lezioni private.</a:t>
            </a:r>
            <a:endParaRPr lang="en-US" sz="1900" dirty="0"/>
          </a:p>
        </p:txBody>
      </p:sp>
      <p:sp>
        <p:nvSpPr>
          <p:cNvPr id="17" name="Shape 13"/>
          <p:cNvSpPr/>
          <p:nvPr/>
        </p:nvSpPr>
        <p:spPr>
          <a:xfrm>
            <a:off x="7438430" y="6625233"/>
            <a:ext cx="554355" cy="554355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4"/>
          <p:cNvSpPr/>
          <p:nvPr/>
        </p:nvSpPr>
        <p:spPr>
          <a:xfrm>
            <a:off x="7608451" y="6717506"/>
            <a:ext cx="21431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900" dirty="0"/>
          </a:p>
        </p:txBody>
      </p:sp>
      <p:sp>
        <p:nvSpPr>
          <p:cNvPr id="19" name="Text 15"/>
          <p:cNvSpPr/>
          <p:nvPr/>
        </p:nvSpPr>
        <p:spPr>
          <a:xfrm>
            <a:off x="8239125" y="6625233"/>
            <a:ext cx="3080385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Feedback</a:t>
            </a:r>
            <a:endParaRPr lang="en-US" sz="2400" dirty="0"/>
          </a:p>
        </p:txBody>
      </p:sp>
      <p:sp>
        <p:nvSpPr>
          <p:cNvPr id="20" name="Text 16"/>
          <p:cNvSpPr/>
          <p:nvPr/>
        </p:nvSpPr>
        <p:spPr>
          <a:xfrm>
            <a:off x="8239125" y="7157918"/>
            <a:ext cx="552890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Necessità di feedback immediato.</a:t>
            </a:r>
            <a:endParaRPr lang="en-US" sz="19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351EDD9-730B-30FB-616E-B46BDDAE9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3897" y="7619195"/>
            <a:ext cx="1926503" cy="5060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2619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074" y="292537"/>
            <a:ext cx="4682252" cy="234112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9269" y="3570803"/>
            <a:ext cx="8316158" cy="731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 Soluzione: </a:t>
            </a:r>
            <a:r>
              <a:rPr lang="en-US" sz="46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LearnEnglish</a:t>
            </a:r>
            <a:r>
              <a:rPr lang="en-US" sz="4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Bot</a:t>
            </a:r>
            <a:endParaRPr lang="en-US" sz="4600" dirty="0"/>
          </a:p>
        </p:txBody>
      </p:sp>
      <p:sp>
        <p:nvSpPr>
          <p:cNvPr id="5" name="Shape 1"/>
          <p:cNvSpPr/>
          <p:nvPr/>
        </p:nvSpPr>
        <p:spPr>
          <a:xfrm>
            <a:off x="819269" y="4653320"/>
            <a:ext cx="6378893" cy="1348740"/>
          </a:xfrm>
          <a:prstGeom prst="roundRect">
            <a:avLst>
              <a:gd name="adj" fmla="val 260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2"/>
          <p:cNvSpPr/>
          <p:nvPr/>
        </p:nvSpPr>
        <p:spPr>
          <a:xfrm>
            <a:off x="1053346" y="4887397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Esercizio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053346" y="5393531"/>
            <a:ext cx="5910739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Esercita la tua pronuncia inglese.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7432238" y="4653320"/>
            <a:ext cx="6378893" cy="1348740"/>
          </a:xfrm>
          <a:prstGeom prst="roundRect">
            <a:avLst>
              <a:gd name="adj" fmla="val 260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5"/>
          <p:cNvSpPr/>
          <p:nvPr/>
        </p:nvSpPr>
        <p:spPr>
          <a:xfrm>
            <a:off x="7666315" y="4887397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Feedback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7666315" y="5393531"/>
            <a:ext cx="5910739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Ricevi feedback immediato.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819269" y="6236137"/>
            <a:ext cx="6378893" cy="1348740"/>
          </a:xfrm>
          <a:prstGeom prst="roundRect">
            <a:avLst>
              <a:gd name="adj" fmla="val 260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8"/>
          <p:cNvSpPr/>
          <p:nvPr/>
        </p:nvSpPr>
        <p:spPr>
          <a:xfrm>
            <a:off x="1053346" y="6470213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Pratica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1053346" y="6976348"/>
            <a:ext cx="5910739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Completa 10 frasi al giorno.</a:t>
            </a:r>
            <a:endParaRPr lang="en-US" sz="1800" dirty="0"/>
          </a:p>
        </p:txBody>
      </p:sp>
      <p:sp>
        <p:nvSpPr>
          <p:cNvPr id="14" name="Shape 10"/>
          <p:cNvSpPr/>
          <p:nvPr/>
        </p:nvSpPr>
        <p:spPr>
          <a:xfrm>
            <a:off x="7432238" y="6236137"/>
            <a:ext cx="6378893" cy="1348740"/>
          </a:xfrm>
          <a:prstGeom prst="roundRect">
            <a:avLst>
              <a:gd name="adj" fmla="val 260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1"/>
          <p:cNvSpPr/>
          <p:nvPr/>
        </p:nvSpPr>
        <p:spPr>
          <a:xfrm>
            <a:off x="7666315" y="6470213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Flessibilità</a:t>
            </a:r>
            <a:endParaRPr lang="en-US" sz="2300" dirty="0"/>
          </a:p>
        </p:txBody>
      </p:sp>
      <p:sp>
        <p:nvSpPr>
          <p:cNvPr id="16" name="Text 12"/>
          <p:cNvSpPr/>
          <p:nvPr/>
        </p:nvSpPr>
        <p:spPr>
          <a:xfrm>
            <a:off x="7666315" y="6976348"/>
            <a:ext cx="5910739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Usalo ovunque e in qualsiasi momento.</a:t>
            </a:r>
            <a:endParaRPr lang="en-US" sz="18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C40B25DC-4163-0779-B6B3-A4DB9EE36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858" y="7709147"/>
            <a:ext cx="1926498" cy="5101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Come Funziona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6705481" y="2305050"/>
            <a:ext cx="30480" cy="4761309"/>
          </a:xfrm>
          <a:prstGeom prst="roundRect">
            <a:avLst>
              <a:gd name="adj" fmla="val 121500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Shape 2"/>
          <p:cNvSpPr/>
          <p:nvPr/>
        </p:nvSpPr>
        <p:spPr>
          <a:xfrm>
            <a:off x="6967954" y="2315722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Shape 3"/>
          <p:cNvSpPr/>
          <p:nvPr/>
        </p:nvSpPr>
        <p:spPr>
          <a:xfrm>
            <a:off x="6443008" y="205330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8" name="Text 4"/>
          <p:cNvSpPr/>
          <p:nvPr/>
        </p:nvSpPr>
        <p:spPr>
          <a:xfrm>
            <a:off x="6644342" y="2169883"/>
            <a:ext cx="15263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00" dirty="0"/>
          </a:p>
        </p:txBody>
      </p:sp>
      <p:sp>
        <p:nvSpPr>
          <p:cNvPr id="9" name="Text 5"/>
          <p:cNvSpPr/>
          <p:nvPr/>
        </p:nvSpPr>
        <p:spPr>
          <a:xfrm>
            <a:off x="8078510" y="202247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/start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8078510" y="2556347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Avvia il bot e ricevi il benvenuto.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967954" y="3467742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Shape 8"/>
          <p:cNvSpPr/>
          <p:nvPr/>
        </p:nvSpPr>
        <p:spPr>
          <a:xfrm>
            <a:off x="6443008" y="320532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Text 9"/>
          <p:cNvSpPr/>
          <p:nvPr/>
        </p:nvSpPr>
        <p:spPr>
          <a:xfrm>
            <a:off x="6618387" y="3297840"/>
            <a:ext cx="20454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00" dirty="0"/>
          </a:p>
        </p:txBody>
      </p:sp>
      <p:sp>
        <p:nvSpPr>
          <p:cNvPr id="14" name="Text 10"/>
          <p:cNvSpPr/>
          <p:nvPr/>
        </p:nvSpPr>
        <p:spPr>
          <a:xfrm>
            <a:off x="8078510" y="317449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/pronunce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8078510" y="3708367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Richiedi</a:t>
            </a: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9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aiuto</a:t>
            </a: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la </a:t>
            </a:r>
            <a:r>
              <a:rPr lang="en-US" sz="19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pronuncia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6967954" y="618386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7" name="Shape 13"/>
          <p:cNvSpPr/>
          <p:nvPr/>
        </p:nvSpPr>
        <p:spPr>
          <a:xfrm>
            <a:off x="6443008" y="59214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4"/>
          <p:cNvSpPr/>
          <p:nvPr/>
        </p:nvSpPr>
        <p:spPr>
          <a:xfrm>
            <a:off x="6620649" y="6013966"/>
            <a:ext cx="20002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900" dirty="0"/>
          </a:p>
        </p:txBody>
      </p:sp>
      <p:sp>
        <p:nvSpPr>
          <p:cNvPr id="19" name="Text 15"/>
          <p:cNvSpPr/>
          <p:nvPr/>
        </p:nvSpPr>
        <p:spPr>
          <a:xfrm>
            <a:off x="8078510" y="574550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Manda un </a:t>
            </a:r>
            <a:r>
              <a:rPr lang="en-US" sz="24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messaggio</a:t>
            </a: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2400" dirty="0" err="1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vocale</a:t>
            </a: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endParaRPr lang="en-US" sz="2400" dirty="0"/>
          </a:p>
        </p:txBody>
      </p:sp>
      <p:sp>
        <p:nvSpPr>
          <p:cNvPr id="20" name="Text 16"/>
          <p:cNvSpPr/>
          <p:nvPr/>
        </p:nvSpPr>
        <p:spPr>
          <a:xfrm>
            <a:off x="8039755" y="621749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bot valuta la </a:t>
            </a:r>
            <a:r>
              <a:rPr lang="en-US" sz="19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tua</a:t>
            </a: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9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pronuncia</a:t>
            </a: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6 </a:t>
            </a:r>
            <a:r>
              <a:rPr lang="en-US" sz="19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valori</a:t>
            </a: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900" dirty="0"/>
          </a:p>
        </p:txBody>
      </p:sp>
      <p:sp>
        <p:nvSpPr>
          <p:cNvPr id="21" name="Shape 12">
            <a:extLst>
              <a:ext uri="{FF2B5EF4-FFF2-40B4-BE49-F238E27FC236}">
                <a16:creationId xmlns:a16="http://schemas.microsoft.com/office/drawing/2014/main" id="{CE2C43CC-222F-9B26-3660-3F6B27D23DE6}"/>
              </a:ext>
            </a:extLst>
          </p:cNvPr>
          <p:cNvSpPr/>
          <p:nvPr/>
        </p:nvSpPr>
        <p:spPr>
          <a:xfrm>
            <a:off x="6967954" y="731347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hape 13">
            <a:extLst>
              <a:ext uri="{FF2B5EF4-FFF2-40B4-BE49-F238E27FC236}">
                <a16:creationId xmlns:a16="http://schemas.microsoft.com/office/drawing/2014/main" id="{A751E074-7176-D805-C098-FEA19AFED1EB}"/>
              </a:ext>
            </a:extLst>
          </p:cNvPr>
          <p:cNvSpPr/>
          <p:nvPr/>
        </p:nvSpPr>
        <p:spPr>
          <a:xfrm>
            <a:off x="6458247" y="702022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053C45BD-EB29-931E-76AE-2FEA32CE55A4}"/>
              </a:ext>
            </a:extLst>
          </p:cNvPr>
          <p:cNvSpPr/>
          <p:nvPr/>
        </p:nvSpPr>
        <p:spPr>
          <a:xfrm>
            <a:off x="8078510" y="702022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/next</a:t>
            </a:r>
            <a:endParaRPr lang="en-US" sz="2400" dirty="0"/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E7A5D6B6-788B-41B9-35F0-401B4F06F950}"/>
              </a:ext>
            </a:extLst>
          </p:cNvPr>
          <p:cNvSpPr/>
          <p:nvPr/>
        </p:nvSpPr>
        <p:spPr>
          <a:xfrm>
            <a:off x="8078510" y="755409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Passa alla frase successiva.</a:t>
            </a:r>
            <a:endParaRPr lang="en-US" sz="1900" dirty="0"/>
          </a:p>
        </p:txBody>
      </p:sp>
      <p:sp>
        <p:nvSpPr>
          <p:cNvPr id="29" name="Text 14">
            <a:extLst>
              <a:ext uri="{FF2B5EF4-FFF2-40B4-BE49-F238E27FC236}">
                <a16:creationId xmlns:a16="http://schemas.microsoft.com/office/drawing/2014/main" id="{E4D319B4-6A94-50EA-A3C4-3ED157336D5F}"/>
              </a:ext>
            </a:extLst>
          </p:cNvPr>
          <p:cNvSpPr/>
          <p:nvPr/>
        </p:nvSpPr>
        <p:spPr>
          <a:xfrm>
            <a:off x="6606801" y="7128331"/>
            <a:ext cx="20002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900" dirty="0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27AEB7B3-C5B2-AA8B-671A-6140831D4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" y="159464"/>
            <a:ext cx="5442637" cy="4614723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0DDF45F1-E3A0-7B3C-275E-665E98EE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858" y="7709147"/>
            <a:ext cx="1926498" cy="51017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513841E-AC0C-CEC9-952F-0675382D6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1258" y="7861547"/>
            <a:ext cx="1926498" cy="510179"/>
          </a:xfrm>
          <a:prstGeom prst="rect">
            <a:avLst/>
          </a:prstGeom>
        </p:spPr>
      </p:pic>
      <p:sp>
        <p:nvSpPr>
          <p:cNvPr id="25" name="Shape 7">
            <a:extLst>
              <a:ext uri="{FF2B5EF4-FFF2-40B4-BE49-F238E27FC236}">
                <a16:creationId xmlns:a16="http://schemas.microsoft.com/office/drawing/2014/main" id="{C7A28A1E-5AD2-8F41-4FC4-FD913DE381AA}"/>
              </a:ext>
            </a:extLst>
          </p:cNvPr>
          <p:cNvSpPr/>
          <p:nvPr/>
        </p:nvSpPr>
        <p:spPr>
          <a:xfrm>
            <a:off x="7016947" y="4681675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6" name="Shape 8">
            <a:extLst>
              <a:ext uri="{FF2B5EF4-FFF2-40B4-BE49-F238E27FC236}">
                <a16:creationId xmlns:a16="http://schemas.microsoft.com/office/drawing/2014/main" id="{4210F48C-39B4-C9B3-0861-881B81FF29C3}"/>
              </a:ext>
            </a:extLst>
          </p:cNvPr>
          <p:cNvSpPr/>
          <p:nvPr/>
        </p:nvSpPr>
        <p:spPr>
          <a:xfrm>
            <a:off x="6492001" y="441926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0DA29AB4-E9DF-88DE-8397-B0105F6BB33F}"/>
              </a:ext>
            </a:extLst>
          </p:cNvPr>
          <p:cNvSpPr/>
          <p:nvPr/>
        </p:nvSpPr>
        <p:spPr>
          <a:xfrm>
            <a:off x="6667380" y="4511773"/>
            <a:ext cx="20454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900" dirty="0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E69C8284-7CBD-3DF6-8E79-4940DCE3D8CA}"/>
              </a:ext>
            </a:extLst>
          </p:cNvPr>
          <p:cNvSpPr/>
          <p:nvPr/>
        </p:nvSpPr>
        <p:spPr>
          <a:xfrm>
            <a:off x="8127503" y="438842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/translate</a:t>
            </a:r>
            <a:endParaRPr lang="en-US" sz="2400" dirty="0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F49CCCCA-BFE0-AF18-A751-CC39BFC586F0}"/>
              </a:ext>
            </a:extLst>
          </p:cNvPr>
          <p:cNvSpPr/>
          <p:nvPr/>
        </p:nvSpPr>
        <p:spPr>
          <a:xfrm>
            <a:off x="8127503" y="4922300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Traduce il testo da </a:t>
            </a:r>
            <a:r>
              <a:rPr lang="en-US" sz="190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pronunciare</a:t>
            </a:r>
            <a:endParaRPr lang="en-US" sz="1900" dirty="0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B70A7F72-1CA4-AC8A-1637-2D1D90808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0251" y="9075480"/>
            <a:ext cx="1926498" cy="510179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31D46EDC-1339-EE3D-0318-2F169E1381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700"/>
          <a:stretch/>
        </p:blipFill>
        <p:spPr>
          <a:xfrm>
            <a:off x="-90166" y="-53629"/>
            <a:ext cx="5936655" cy="82832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4145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Struttura Quiz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3008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Tipi di Frasi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16266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Mix di frasi quotidiane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4403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Domande comuni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2540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Espressioni utili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60677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Situazioni reali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53008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Esempi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23929" y="416266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"How are you today?"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64403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"Can you help me, please?"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12540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"The weather is beautiful!"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60677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"Where is the nearest restaurant?"</a:t>
            </a:r>
            <a:endParaRPr lang="en-US" sz="19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61E2235-FE15-87B3-BAAD-A0B5822D6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858" y="7709147"/>
            <a:ext cx="1926498" cy="5101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b="11835"/>
          <a:stretch/>
        </p:blipFill>
        <p:spPr>
          <a:xfrm>
            <a:off x="9357598" y="2359223"/>
            <a:ext cx="5059204" cy="30963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7932" y="469821"/>
            <a:ext cx="4969431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Vantaggi di LeanEnglish</a:t>
            </a:r>
            <a:endParaRPr lang="en-US" sz="33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32" y="1260038"/>
            <a:ext cx="427077" cy="4270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97932" y="1857970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Gratuito</a:t>
            </a:r>
            <a:endParaRPr lang="en-US" sz="1650" dirty="0"/>
          </a:p>
        </p:txBody>
      </p:sp>
      <p:sp>
        <p:nvSpPr>
          <p:cNvPr id="7" name="Text 2"/>
          <p:cNvSpPr/>
          <p:nvPr/>
        </p:nvSpPr>
        <p:spPr>
          <a:xfrm>
            <a:off x="5979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Completamente gratuito per tutti gli utenti.</a:t>
            </a:r>
            <a:endParaRPr lang="en-US" sz="1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32" y="3013353"/>
            <a:ext cx="427077" cy="42707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979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Disponibile 24/7</a:t>
            </a:r>
            <a:endParaRPr lang="en-US" sz="1650" dirty="0"/>
          </a:p>
        </p:txBody>
      </p:sp>
      <p:sp>
        <p:nvSpPr>
          <p:cNvPr id="10" name="Text 4"/>
          <p:cNvSpPr/>
          <p:nvPr/>
        </p:nvSpPr>
        <p:spPr>
          <a:xfrm>
            <a:off x="5979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Accessibile in qualsiasi momento della giornata.</a:t>
            </a:r>
            <a:endParaRPr lang="en-US" sz="13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32" y="4766667"/>
            <a:ext cx="427077" cy="4270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97932" y="5364599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Interfaccia Familiare</a:t>
            </a:r>
            <a:endParaRPr lang="en-US" sz="1650" dirty="0"/>
          </a:p>
        </p:txBody>
      </p:sp>
      <p:sp>
        <p:nvSpPr>
          <p:cNvPr id="13" name="Text 6"/>
          <p:cNvSpPr/>
          <p:nvPr/>
        </p:nvSpPr>
        <p:spPr>
          <a:xfrm>
            <a:off x="5979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Utilizza l'interfaccia familiare di Telegram.</a:t>
            </a:r>
            <a:endParaRPr lang="en-US" sz="13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932" y="6519982"/>
            <a:ext cx="427077" cy="42707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979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Pratica Costante</a:t>
            </a:r>
            <a:endParaRPr lang="en-US" sz="1650" dirty="0"/>
          </a:p>
        </p:txBody>
      </p:sp>
      <p:sp>
        <p:nvSpPr>
          <p:cNvPr id="16" name="Text 8"/>
          <p:cNvSpPr/>
          <p:nvPr/>
        </p:nvSpPr>
        <p:spPr>
          <a:xfrm>
            <a:off x="5979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Solo 10 frasi al giorno, non invasivo.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0799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778" y="300752"/>
            <a:ext cx="3326844" cy="24064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2248" y="3677126"/>
            <a:ext cx="601610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Casi D'Uso</a:t>
            </a:r>
            <a:endParaRPr lang="en-US" sz="4700" dirty="0"/>
          </a:p>
        </p:txBody>
      </p:sp>
      <p:sp>
        <p:nvSpPr>
          <p:cNvPr id="5" name="Shape 1"/>
          <p:cNvSpPr/>
          <p:nvPr/>
        </p:nvSpPr>
        <p:spPr>
          <a:xfrm>
            <a:off x="842248" y="4790003"/>
            <a:ext cx="12945904" cy="2770346"/>
          </a:xfrm>
          <a:prstGeom prst="roundRect">
            <a:avLst>
              <a:gd name="adj" fmla="val 13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6" name="Shape 2"/>
          <p:cNvSpPr/>
          <p:nvPr/>
        </p:nvSpPr>
        <p:spPr>
          <a:xfrm>
            <a:off x="849868" y="4797623"/>
            <a:ext cx="1292935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3"/>
          <p:cNvSpPr/>
          <p:nvPr/>
        </p:nvSpPr>
        <p:spPr>
          <a:xfrm>
            <a:off x="1091803" y="4949547"/>
            <a:ext cx="382428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Studenti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404961" y="4949547"/>
            <a:ext cx="3820477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Professionisti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714309" y="4949547"/>
            <a:ext cx="382428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Chiunque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849868" y="5486400"/>
            <a:ext cx="1292935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7"/>
          <p:cNvSpPr/>
          <p:nvPr/>
        </p:nvSpPr>
        <p:spPr>
          <a:xfrm>
            <a:off x="1091803" y="5638324"/>
            <a:ext cx="382428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Pratica extra dopo scuola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5404961" y="5638324"/>
            <a:ext cx="3820477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Pratica durante spostamenti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9714309" y="5638324"/>
            <a:ext cx="382428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Migliorare l'inglese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849868" y="6175177"/>
            <a:ext cx="1292935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1"/>
          <p:cNvSpPr/>
          <p:nvPr/>
        </p:nvSpPr>
        <p:spPr>
          <a:xfrm>
            <a:off x="1091803" y="6327100"/>
            <a:ext cx="382428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Preparazione esami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5404961" y="6327100"/>
            <a:ext cx="3820477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Preparazione meeting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9714309" y="6327100"/>
            <a:ext cx="382428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Acquisire sicurezza nel parlato</a:t>
            </a:r>
            <a:endParaRPr lang="en-US" sz="1850" dirty="0"/>
          </a:p>
        </p:txBody>
      </p:sp>
      <p:sp>
        <p:nvSpPr>
          <p:cNvPr id="18" name="Shape 14"/>
          <p:cNvSpPr/>
          <p:nvPr/>
        </p:nvSpPr>
        <p:spPr>
          <a:xfrm>
            <a:off x="849868" y="6863953"/>
            <a:ext cx="1292935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Text 15"/>
          <p:cNvSpPr/>
          <p:nvPr/>
        </p:nvSpPr>
        <p:spPr>
          <a:xfrm>
            <a:off x="1091803" y="7015877"/>
            <a:ext cx="382428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Miglioramento pronuncia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5404961" y="7015877"/>
            <a:ext cx="3820477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Miglioramento Business English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9714309" y="7015877"/>
            <a:ext cx="382428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Mantenere routine di studio</a:t>
            </a:r>
            <a:endParaRPr lang="en-US" sz="1850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40A6C640-64E6-4A8B-3A91-2936B894C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858" y="7709147"/>
            <a:ext cx="1926498" cy="5101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4FF10-885B-61BB-2EFD-B1E7374DE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76CAD4-FC2D-98AE-0797-A1B1AABE977A}"/>
              </a:ext>
            </a:extLst>
          </p:cNvPr>
          <p:cNvSpPr/>
          <p:nvPr/>
        </p:nvSpPr>
        <p:spPr>
          <a:xfrm>
            <a:off x="864037" y="39485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</a:t>
            </a:r>
            <a:r>
              <a:rPr lang="en-US" sz="4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endParaRPr lang="en-US" sz="485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9B2B8CA-92C6-DC7E-BD98-E9F6FAE9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858" y="7709147"/>
            <a:ext cx="1926498" cy="510179"/>
          </a:xfrm>
          <a:prstGeom prst="rect">
            <a:avLst/>
          </a:prstGeom>
        </p:spPr>
      </p:pic>
      <p:pic>
        <p:nvPicPr>
          <p:cNvPr id="5" name="Immagine 4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3F3BC1A8-43D7-DDEC-DA83-46A684F03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95" y="1900864"/>
            <a:ext cx="14662789" cy="44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0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5F328-3030-6035-1C48-8B130B7A9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15B627F-F471-B892-7EF9-A23259992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pic>
        <p:nvPicPr>
          <p:cNvPr id="3" name="Image 1">
            <a:extLst>
              <a:ext uri="{FF2B5EF4-FFF2-40B4-BE49-F238E27FC236}">
                <a16:creationId xmlns:a16="http://schemas.microsoft.com/office/drawing/2014/main" id="{2E7779E3-D6F8-2575-BE5D-3392D5B18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046" r="4046"/>
          <a:stretch/>
        </p:blipFill>
        <p:spPr>
          <a:xfrm>
            <a:off x="9357598" y="2359223"/>
            <a:ext cx="5059204" cy="309635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49D3877-DA0A-4D62-137C-601023FFCC9A}"/>
              </a:ext>
            </a:extLst>
          </p:cNvPr>
          <p:cNvSpPr/>
          <p:nvPr/>
        </p:nvSpPr>
        <p:spPr>
          <a:xfrm>
            <a:off x="597932" y="469821"/>
            <a:ext cx="4969431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Vantaggi di Azure</a:t>
            </a:r>
            <a:endParaRPr lang="en-US" sz="335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9893B19-999E-FBEE-E962-101C5D615927}"/>
              </a:ext>
            </a:extLst>
          </p:cNvPr>
          <p:cNvSpPr txBox="1"/>
          <p:nvPr/>
        </p:nvSpPr>
        <p:spPr>
          <a:xfrm>
            <a:off x="597932" y="1327450"/>
            <a:ext cx="731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1. Sviluppo Applicativo</a:t>
            </a:r>
          </a:p>
          <a:p>
            <a:r>
              <a:rPr lang="it-IT" dirty="0">
                <a:solidFill>
                  <a:schemeClr val="bg1"/>
                </a:solidFill>
              </a:rPr>
              <a:t>Microsoft Azure offre un ambiente di sviluppo all'avanguardia che permette di accelerare significativamente il processo di creazione e distribuzione delle applicazioni.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  Rapidità di sviluppo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Template e componenti predefiniti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Ampio set di strumenti di sviluppo integrati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Supporto per tutti i principali linguaggi di programmazione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Pipeline di CI/CD attraverso Azure </a:t>
            </a:r>
            <a:r>
              <a:rPr lang="it-IT" dirty="0" err="1">
                <a:solidFill>
                  <a:schemeClr val="bg1"/>
                </a:solidFill>
              </a:rPr>
              <a:t>DevOps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3AC85D0-2E72-A749-F052-581E667B0B1A}"/>
              </a:ext>
            </a:extLst>
          </p:cNvPr>
          <p:cNvSpPr txBox="1"/>
          <p:nvPr/>
        </p:nvSpPr>
        <p:spPr>
          <a:xfrm>
            <a:off x="530070" y="4316828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2. App Service: Scalabilità Intelligente</a:t>
            </a:r>
          </a:p>
          <a:p>
            <a:r>
              <a:rPr lang="it-IT" dirty="0">
                <a:solidFill>
                  <a:schemeClr val="bg1"/>
                </a:solidFill>
              </a:rPr>
              <a:t>Azure App Service rappresenta una soluzione PaaS (Platform </a:t>
            </a:r>
            <a:r>
              <a:rPr lang="it-IT" dirty="0" err="1">
                <a:solidFill>
                  <a:schemeClr val="bg1"/>
                </a:solidFill>
              </a:rPr>
              <a:t>as</a:t>
            </a:r>
            <a:r>
              <a:rPr lang="it-IT" dirty="0">
                <a:solidFill>
                  <a:schemeClr val="bg1"/>
                </a:solidFill>
              </a:rPr>
              <a:t> a Service) che elimina la necessità di gestire manualmente l'infrastruttura.</a:t>
            </a:r>
          </a:p>
          <a:p>
            <a:endParaRPr lang="it-IT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 Scalabilità automatica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Adattamento dinamico al carico degli utenti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Scaling orizzontale e verticale automatizzato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Load balancing integrato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Nessuna necessità di </a:t>
            </a:r>
            <a:r>
              <a:rPr lang="it-IT" dirty="0" err="1">
                <a:solidFill>
                  <a:schemeClr val="bg1"/>
                </a:solidFill>
              </a:rPr>
              <a:t>capacity</a:t>
            </a:r>
            <a:r>
              <a:rPr lang="it-IT" dirty="0">
                <a:solidFill>
                  <a:schemeClr val="bg1"/>
                </a:solidFill>
              </a:rPr>
              <a:t> planning</a:t>
            </a:r>
          </a:p>
        </p:txBody>
      </p:sp>
    </p:spTree>
    <p:extLst>
      <p:ext uri="{BB962C8B-B14F-4D97-AF65-F5344CB8AC3E}">
        <p14:creationId xmlns:p14="http://schemas.microsoft.com/office/powerpoint/2010/main" val="973193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1238</Words>
  <Application>Microsoft Office PowerPoint</Application>
  <PresentationFormat>Personalizzato</PresentationFormat>
  <Paragraphs>210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Roboto Bold</vt:lpstr>
      <vt:lpstr>Roboto Slab</vt:lpstr>
      <vt:lpstr>Roboto</vt:lpstr>
      <vt:lpstr>Consolas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emanuele musto</cp:lastModifiedBy>
  <cp:revision>10</cp:revision>
  <dcterms:created xsi:type="dcterms:W3CDTF">2024-11-03T19:55:10Z</dcterms:created>
  <dcterms:modified xsi:type="dcterms:W3CDTF">2024-11-21T21:39:09Z</dcterms:modified>
</cp:coreProperties>
</file>